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9" r:id="rId2"/>
    <p:sldId id="257" r:id="rId3"/>
    <p:sldId id="268" r:id="rId4"/>
    <p:sldId id="261" r:id="rId5"/>
    <p:sldId id="269" r:id="rId6"/>
    <p:sldId id="270" r:id="rId7"/>
    <p:sldId id="264" r:id="rId8"/>
    <p:sldId id="265" r:id="rId9"/>
    <p:sldId id="266" r:id="rId10"/>
  </p:sldIdLst>
  <p:sldSz cx="9144000" cy="6858000" type="screen4x3"/>
  <p:notesSz cx="7019925" cy="93059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54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1968" cy="465296"/>
          </a:xfrm>
          <a:prstGeom prst="rect">
            <a:avLst/>
          </a:prstGeom>
        </p:spPr>
        <p:txBody>
          <a:bodyPr vert="horz" lIns="93287" tIns="46644" rIns="93287" bIns="46644" rtlCol="0"/>
          <a:lstStyle>
            <a:lvl1pPr algn="l">
              <a:defRPr sz="1200"/>
            </a:lvl1pPr>
          </a:lstStyle>
          <a:p>
            <a:endParaRPr lang="en-US"/>
          </a:p>
        </p:txBody>
      </p:sp>
      <p:sp>
        <p:nvSpPr>
          <p:cNvPr id="3" name="Date Placeholder 2"/>
          <p:cNvSpPr>
            <a:spLocks noGrp="1"/>
          </p:cNvSpPr>
          <p:nvPr>
            <p:ph type="dt" idx="1"/>
          </p:nvPr>
        </p:nvSpPr>
        <p:spPr>
          <a:xfrm>
            <a:off x="3976333" y="0"/>
            <a:ext cx="3041968" cy="465296"/>
          </a:xfrm>
          <a:prstGeom prst="rect">
            <a:avLst/>
          </a:prstGeom>
        </p:spPr>
        <p:txBody>
          <a:bodyPr vert="horz" lIns="93287" tIns="46644" rIns="93287" bIns="46644" rtlCol="0"/>
          <a:lstStyle>
            <a:lvl1pPr algn="r">
              <a:defRPr sz="1200"/>
            </a:lvl1pPr>
          </a:lstStyle>
          <a:p>
            <a:fld id="{B7EC12C0-ACE1-4C4B-8AF5-7736FB6BF25C}" type="datetimeFigureOut">
              <a:rPr lang="en-US" smtClean="0"/>
              <a:t>4/30/2014</a:t>
            </a:fld>
            <a:endParaRPr lang="en-US"/>
          </a:p>
        </p:txBody>
      </p:sp>
      <p:sp>
        <p:nvSpPr>
          <p:cNvPr id="4" name="Slide Image Placeholder 3"/>
          <p:cNvSpPr>
            <a:spLocks noGrp="1" noRot="1" noChangeAspect="1"/>
          </p:cNvSpPr>
          <p:nvPr>
            <p:ph type="sldImg" idx="2"/>
          </p:nvPr>
        </p:nvSpPr>
        <p:spPr>
          <a:xfrm>
            <a:off x="1184275" y="698500"/>
            <a:ext cx="4651375" cy="3489325"/>
          </a:xfrm>
          <a:prstGeom prst="rect">
            <a:avLst/>
          </a:prstGeom>
          <a:noFill/>
          <a:ln w="12700">
            <a:solidFill>
              <a:prstClr val="black"/>
            </a:solidFill>
          </a:ln>
        </p:spPr>
        <p:txBody>
          <a:bodyPr vert="horz" lIns="93287" tIns="46644" rIns="93287" bIns="46644" rtlCol="0" anchor="ctr"/>
          <a:lstStyle/>
          <a:p>
            <a:endParaRPr lang="en-US"/>
          </a:p>
        </p:txBody>
      </p:sp>
      <p:sp>
        <p:nvSpPr>
          <p:cNvPr id="5" name="Notes Placeholder 4"/>
          <p:cNvSpPr>
            <a:spLocks noGrp="1"/>
          </p:cNvSpPr>
          <p:nvPr>
            <p:ph type="body" sz="quarter" idx="3"/>
          </p:nvPr>
        </p:nvSpPr>
        <p:spPr>
          <a:xfrm>
            <a:off x="701993" y="4420315"/>
            <a:ext cx="5615940" cy="4187666"/>
          </a:xfrm>
          <a:prstGeom prst="rect">
            <a:avLst/>
          </a:prstGeom>
        </p:spPr>
        <p:txBody>
          <a:bodyPr vert="horz" lIns="93287" tIns="46644" rIns="93287" bIns="4664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39014"/>
            <a:ext cx="3041968" cy="465296"/>
          </a:xfrm>
          <a:prstGeom prst="rect">
            <a:avLst/>
          </a:prstGeom>
        </p:spPr>
        <p:txBody>
          <a:bodyPr vert="horz" lIns="93287" tIns="46644" rIns="93287" bIns="46644" rtlCol="0" anchor="b"/>
          <a:lstStyle>
            <a:lvl1pPr algn="l">
              <a:defRPr sz="1200"/>
            </a:lvl1pPr>
          </a:lstStyle>
          <a:p>
            <a:endParaRPr lang="en-US"/>
          </a:p>
        </p:txBody>
      </p:sp>
      <p:sp>
        <p:nvSpPr>
          <p:cNvPr id="7" name="Slide Number Placeholder 6"/>
          <p:cNvSpPr>
            <a:spLocks noGrp="1"/>
          </p:cNvSpPr>
          <p:nvPr>
            <p:ph type="sldNum" sz="quarter" idx="5"/>
          </p:nvPr>
        </p:nvSpPr>
        <p:spPr>
          <a:xfrm>
            <a:off x="3976333" y="8839014"/>
            <a:ext cx="3041968" cy="465296"/>
          </a:xfrm>
          <a:prstGeom prst="rect">
            <a:avLst/>
          </a:prstGeom>
        </p:spPr>
        <p:txBody>
          <a:bodyPr vert="horz" lIns="93287" tIns="46644" rIns="93287" bIns="46644" rtlCol="0" anchor="b"/>
          <a:lstStyle>
            <a:lvl1pPr algn="r">
              <a:defRPr sz="1200"/>
            </a:lvl1pPr>
          </a:lstStyle>
          <a:p>
            <a:fld id="{1332B962-EC14-46A1-BAAA-9641666CACE1}" type="slidenum">
              <a:rPr lang="en-US" smtClean="0"/>
              <a:t>‹#›</a:t>
            </a:fld>
            <a:endParaRPr lang="en-US"/>
          </a:p>
        </p:txBody>
      </p:sp>
    </p:spTree>
    <p:extLst>
      <p:ext uri="{BB962C8B-B14F-4D97-AF65-F5344CB8AC3E}">
        <p14:creationId xmlns:p14="http://schemas.microsoft.com/office/powerpoint/2010/main" val="2773771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562C97D-83F1-4CDF-84CA-130807B34C7B}"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E8B6A1-2A8D-40C2-A77A-170CE13877D9}" type="slidenum">
              <a:rPr lang="en-US" smtClean="0"/>
              <a:t>‹#›</a:t>
            </a:fld>
            <a:endParaRPr lang="en-US"/>
          </a:p>
        </p:txBody>
      </p:sp>
    </p:spTree>
    <p:extLst>
      <p:ext uri="{BB962C8B-B14F-4D97-AF65-F5344CB8AC3E}">
        <p14:creationId xmlns:p14="http://schemas.microsoft.com/office/powerpoint/2010/main" val="347498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62C97D-83F1-4CDF-84CA-130807B34C7B}"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E8B6A1-2A8D-40C2-A77A-170CE13877D9}" type="slidenum">
              <a:rPr lang="en-US" smtClean="0"/>
              <a:t>‹#›</a:t>
            </a:fld>
            <a:endParaRPr lang="en-US"/>
          </a:p>
        </p:txBody>
      </p:sp>
    </p:spTree>
    <p:extLst>
      <p:ext uri="{BB962C8B-B14F-4D97-AF65-F5344CB8AC3E}">
        <p14:creationId xmlns:p14="http://schemas.microsoft.com/office/powerpoint/2010/main" val="3012873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62C97D-83F1-4CDF-84CA-130807B34C7B}"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E8B6A1-2A8D-40C2-A77A-170CE13877D9}" type="slidenum">
              <a:rPr lang="en-US" smtClean="0"/>
              <a:t>‹#›</a:t>
            </a:fld>
            <a:endParaRPr lang="en-US"/>
          </a:p>
        </p:txBody>
      </p:sp>
    </p:spTree>
    <p:extLst>
      <p:ext uri="{BB962C8B-B14F-4D97-AF65-F5344CB8AC3E}">
        <p14:creationId xmlns:p14="http://schemas.microsoft.com/office/powerpoint/2010/main" val="7387512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562C97D-83F1-4CDF-84CA-130807B34C7B}"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E8B6A1-2A8D-40C2-A77A-170CE13877D9}" type="slidenum">
              <a:rPr lang="en-US" smtClean="0"/>
              <a:t>‹#›</a:t>
            </a:fld>
            <a:endParaRPr lang="en-US"/>
          </a:p>
        </p:txBody>
      </p:sp>
    </p:spTree>
    <p:extLst>
      <p:ext uri="{BB962C8B-B14F-4D97-AF65-F5344CB8AC3E}">
        <p14:creationId xmlns:p14="http://schemas.microsoft.com/office/powerpoint/2010/main" val="688750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62C97D-83F1-4CDF-84CA-130807B34C7B}" type="datetimeFigureOut">
              <a:rPr lang="en-US" smtClean="0"/>
              <a:t>4/30/2014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E8B6A1-2A8D-40C2-A77A-170CE13877D9}" type="slidenum">
              <a:rPr lang="en-US" smtClean="0"/>
              <a:t>‹#›</a:t>
            </a:fld>
            <a:endParaRPr lang="en-US"/>
          </a:p>
        </p:txBody>
      </p:sp>
    </p:spTree>
    <p:extLst>
      <p:ext uri="{BB962C8B-B14F-4D97-AF65-F5344CB8AC3E}">
        <p14:creationId xmlns:p14="http://schemas.microsoft.com/office/powerpoint/2010/main" val="2842720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562C97D-83F1-4CDF-84CA-130807B34C7B}"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E8B6A1-2A8D-40C2-A77A-170CE13877D9}" type="slidenum">
              <a:rPr lang="en-US" smtClean="0"/>
              <a:t>‹#›</a:t>
            </a:fld>
            <a:endParaRPr lang="en-US"/>
          </a:p>
        </p:txBody>
      </p:sp>
    </p:spTree>
    <p:extLst>
      <p:ext uri="{BB962C8B-B14F-4D97-AF65-F5344CB8AC3E}">
        <p14:creationId xmlns:p14="http://schemas.microsoft.com/office/powerpoint/2010/main" val="2265032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562C97D-83F1-4CDF-84CA-130807B34C7B}" type="datetimeFigureOut">
              <a:rPr lang="en-US" smtClean="0"/>
              <a:t>4/30/2014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E8B6A1-2A8D-40C2-A77A-170CE13877D9}" type="slidenum">
              <a:rPr lang="en-US" smtClean="0"/>
              <a:t>‹#›</a:t>
            </a:fld>
            <a:endParaRPr lang="en-US"/>
          </a:p>
        </p:txBody>
      </p:sp>
    </p:spTree>
    <p:extLst>
      <p:ext uri="{BB962C8B-B14F-4D97-AF65-F5344CB8AC3E}">
        <p14:creationId xmlns:p14="http://schemas.microsoft.com/office/powerpoint/2010/main" val="34277746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562C97D-83F1-4CDF-84CA-130807B34C7B}" type="datetimeFigureOut">
              <a:rPr lang="en-US" smtClean="0"/>
              <a:t>4/30/2014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E8B6A1-2A8D-40C2-A77A-170CE13877D9}" type="slidenum">
              <a:rPr lang="en-US" smtClean="0"/>
              <a:t>‹#›</a:t>
            </a:fld>
            <a:endParaRPr lang="en-US"/>
          </a:p>
        </p:txBody>
      </p:sp>
    </p:spTree>
    <p:extLst>
      <p:ext uri="{BB962C8B-B14F-4D97-AF65-F5344CB8AC3E}">
        <p14:creationId xmlns:p14="http://schemas.microsoft.com/office/powerpoint/2010/main" val="15659642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62C97D-83F1-4CDF-84CA-130807B34C7B}" type="datetimeFigureOut">
              <a:rPr lang="en-US" smtClean="0"/>
              <a:t>4/30/2014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E8B6A1-2A8D-40C2-A77A-170CE13877D9}" type="slidenum">
              <a:rPr lang="en-US" smtClean="0"/>
              <a:t>‹#›</a:t>
            </a:fld>
            <a:endParaRPr lang="en-US"/>
          </a:p>
        </p:txBody>
      </p:sp>
    </p:spTree>
    <p:extLst>
      <p:ext uri="{BB962C8B-B14F-4D97-AF65-F5344CB8AC3E}">
        <p14:creationId xmlns:p14="http://schemas.microsoft.com/office/powerpoint/2010/main" val="1120748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62C97D-83F1-4CDF-84CA-130807B34C7B}"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E8B6A1-2A8D-40C2-A77A-170CE13877D9}" type="slidenum">
              <a:rPr lang="en-US" smtClean="0"/>
              <a:t>‹#›</a:t>
            </a:fld>
            <a:endParaRPr lang="en-US"/>
          </a:p>
        </p:txBody>
      </p:sp>
    </p:spTree>
    <p:extLst>
      <p:ext uri="{BB962C8B-B14F-4D97-AF65-F5344CB8AC3E}">
        <p14:creationId xmlns:p14="http://schemas.microsoft.com/office/powerpoint/2010/main" val="29648986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62C97D-83F1-4CDF-84CA-130807B34C7B}" type="datetimeFigureOut">
              <a:rPr lang="en-US" smtClean="0"/>
              <a:t>4/30/2014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E8B6A1-2A8D-40C2-A77A-170CE13877D9}" type="slidenum">
              <a:rPr lang="en-US" smtClean="0"/>
              <a:t>‹#›</a:t>
            </a:fld>
            <a:endParaRPr lang="en-US"/>
          </a:p>
        </p:txBody>
      </p:sp>
    </p:spTree>
    <p:extLst>
      <p:ext uri="{BB962C8B-B14F-4D97-AF65-F5344CB8AC3E}">
        <p14:creationId xmlns:p14="http://schemas.microsoft.com/office/powerpoint/2010/main" val="1057532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62C97D-83F1-4CDF-84CA-130807B34C7B}" type="datetimeFigureOut">
              <a:rPr lang="en-US" smtClean="0"/>
              <a:t>4/30/2014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E8B6A1-2A8D-40C2-A77A-170CE13877D9}" type="slidenum">
              <a:rPr lang="en-US" smtClean="0"/>
              <a:t>‹#›</a:t>
            </a:fld>
            <a:endParaRPr lang="en-US"/>
          </a:p>
        </p:txBody>
      </p:sp>
    </p:spTree>
    <p:extLst>
      <p:ext uri="{BB962C8B-B14F-4D97-AF65-F5344CB8AC3E}">
        <p14:creationId xmlns:p14="http://schemas.microsoft.com/office/powerpoint/2010/main" val="16357667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galaxyzoo.org/"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4000" b="1" dirty="0" smtClean="0">
                <a:latin typeface="Arial" panose="020B0604020202020204" pitchFamily="34" charset="0"/>
                <a:cs typeface="Arial" panose="020B0604020202020204" pitchFamily="34" charset="0"/>
              </a:rPr>
              <a:t>Major Points for PMT</a:t>
            </a:r>
            <a:endParaRPr lang="en-US" sz="40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200" y="1219200"/>
            <a:ext cx="8991600" cy="5562600"/>
          </a:xfrm>
        </p:spPr>
        <p:txBody>
          <a:bodyPr>
            <a:noAutofit/>
          </a:bodyPr>
          <a:lstStyle/>
          <a:p>
            <a:pPr marL="514350" indent="-514350">
              <a:lnSpc>
                <a:spcPct val="170000"/>
              </a:lnSpc>
              <a:buAutoNum type="arabicPeriod"/>
            </a:pPr>
            <a:r>
              <a:rPr lang="en-US" sz="2400" b="1" dirty="0" smtClean="0">
                <a:latin typeface="Arial" panose="020B0604020202020204" pitchFamily="34" charset="0"/>
                <a:cs typeface="Arial" panose="020B0604020202020204" pitchFamily="34" charset="0"/>
              </a:rPr>
              <a:t>   BIG DATA</a:t>
            </a:r>
          </a:p>
          <a:p>
            <a:pPr marL="0" indent="0">
              <a:lnSpc>
                <a:spcPct val="170000"/>
              </a:lnSpc>
              <a:buNone/>
            </a:pPr>
            <a:r>
              <a:rPr lang="en-US" sz="2400" b="1" dirty="0" smtClean="0">
                <a:latin typeface="Arial" panose="020B0604020202020204" pitchFamily="34" charset="0"/>
                <a:cs typeface="Arial" panose="020B0604020202020204" pitchFamily="34" charset="0"/>
              </a:rPr>
              <a:t>2        MODERN SENSORS &amp; UBIQUITOUS SOURCES</a:t>
            </a:r>
          </a:p>
          <a:p>
            <a:pPr marL="0" indent="0">
              <a:lnSpc>
                <a:spcPct val="170000"/>
              </a:lnSpc>
              <a:buNone/>
            </a:pPr>
            <a:r>
              <a:rPr lang="en-US" sz="2400" b="1" dirty="0" smtClean="0">
                <a:latin typeface="Arial" panose="020B0604020202020204" pitchFamily="34" charset="0"/>
                <a:cs typeface="Arial" panose="020B0604020202020204" pitchFamily="34" charset="0"/>
              </a:rPr>
              <a:t>3.       ETHICAL ISSUES:  </a:t>
            </a:r>
          </a:p>
          <a:p>
            <a:pPr marL="0" indent="0">
              <a:lnSpc>
                <a:spcPct val="170000"/>
              </a:lnSpc>
              <a:buNone/>
            </a:pPr>
            <a:r>
              <a:rPr lang="en-US" sz="2400" b="1" dirty="0">
                <a:latin typeface="Arial" panose="020B0604020202020204" pitchFamily="34" charset="0"/>
                <a:cs typeface="Arial" panose="020B0604020202020204" pitchFamily="34" charset="0"/>
              </a:rPr>
              <a:t>	</a:t>
            </a:r>
            <a:r>
              <a:rPr lang="en-US" sz="2400" b="1" dirty="0" smtClean="0">
                <a:latin typeface="Arial" panose="020B0604020202020204" pitchFamily="34" charset="0"/>
                <a:cs typeface="Arial" panose="020B0604020202020204" pitchFamily="34" charset="0"/>
              </a:rPr>
              <a:t>  Privacy; Integrity; </a:t>
            </a:r>
            <a:r>
              <a:rPr lang="en-US" sz="2400" b="1" dirty="0">
                <a:latin typeface="Arial" panose="020B0604020202020204" pitchFamily="34" charset="0"/>
                <a:cs typeface="Arial" panose="020B0604020202020204" pitchFamily="34" charset="0"/>
              </a:rPr>
              <a:t>Hippocratic Motivation</a:t>
            </a:r>
            <a:endParaRPr lang="en-US" sz="2400" b="1" dirty="0" smtClean="0">
              <a:latin typeface="Arial" panose="020B0604020202020204" pitchFamily="34" charset="0"/>
              <a:cs typeface="Arial" panose="020B0604020202020204" pitchFamily="34" charset="0"/>
            </a:endParaRPr>
          </a:p>
          <a:p>
            <a:pPr marL="0" indent="0">
              <a:lnSpc>
                <a:spcPct val="170000"/>
              </a:lnSpc>
              <a:buNone/>
            </a:pPr>
            <a:r>
              <a:rPr lang="en-US" sz="2400" b="1" dirty="0" smtClean="0">
                <a:latin typeface="Arial" panose="020B0604020202020204" pitchFamily="34" charset="0"/>
                <a:cs typeface="Arial" panose="020B0604020202020204" pitchFamily="34" charset="0"/>
              </a:rPr>
              <a:t>4.       EXPANDED AGENDA FOR IC TO INCLUDE</a:t>
            </a:r>
          </a:p>
          <a:p>
            <a:pPr marL="0" indent="0">
              <a:lnSpc>
                <a:spcPct val="170000"/>
              </a:lnSpc>
              <a:buNone/>
            </a:pPr>
            <a:r>
              <a:rPr lang="en-US" sz="2400" b="1" dirty="0" smtClean="0">
                <a:latin typeface="Arial" panose="020B0604020202020204" pitchFamily="34" charset="0"/>
                <a:cs typeface="Arial" panose="020B0604020202020204" pitchFamily="34" charset="0"/>
              </a:rPr>
              <a:t>          CONFIDENCE BUILDING and COOPERATION:</a:t>
            </a:r>
          </a:p>
          <a:p>
            <a:pPr marL="0" indent="0">
              <a:lnSpc>
                <a:spcPct val="170000"/>
              </a:lnSpc>
              <a:buNone/>
            </a:pPr>
            <a:r>
              <a:rPr lang="en-US" sz="2400" b="1" dirty="0" smtClean="0">
                <a:latin typeface="Arial" panose="020B0604020202020204" pitchFamily="34" charset="0"/>
                <a:cs typeface="Arial" panose="020B0604020202020204" pitchFamily="34" charset="0"/>
              </a:rPr>
              <a:t>          “FIRE ALARMS” as well as “POLICE PATROLS”</a:t>
            </a:r>
            <a:endParaRPr lang="en-US" sz="2400" b="1" dirty="0">
              <a:latin typeface="Arial" panose="020B0604020202020204" pitchFamily="34" charset="0"/>
              <a:cs typeface="Arial" panose="020B0604020202020204" pitchFamily="34" charset="0"/>
            </a:endParaRPr>
          </a:p>
          <a:p>
            <a:pPr marL="0" indent="0">
              <a:buNone/>
            </a:pPr>
            <a:r>
              <a:rPr lang="en-US" sz="2400" b="1" dirty="0" smtClean="0">
                <a:latin typeface="Arial" panose="020B0604020202020204" pitchFamily="34" charset="0"/>
                <a:cs typeface="Arial" panose="020B0604020202020204" pitchFamily="34" charset="0"/>
              </a:rPr>
              <a:t/>
            </a:r>
            <a:br>
              <a:rPr lang="en-US" sz="2400" b="1" dirty="0" smtClean="0">
                <a:latin typeface="Arial" panose="020B0604020202020204" pitchFamily="34" charset="0"/>
                <a:cs typeface="Arial" panose="020B0604020202020204" pitchFamily="34" charset="0"/>
              </a:rPr>
            </a:br>
            <a:endParaRPr lang="en-US" sz="2400" b="1" dirty="0" smtClean="0">
              <a:solidFill>
                <a:prstClr val="black"/>
              </a:solidFill>
              <a:latin typeface="Arial" panose="020B0604020202020204" pitchFamily="34" charset="0"/>
              <a:cs typeface="Arial" panose="020B0604020202020204" pitchFamily="34" charset="0"/>
            </a:endParaRPr>
          </a:p>
          <a:p>
            <a:pPr marL="0" indent="0">
              <a:buNone/>
            </a:pP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5380778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152400"/>
            <a:ext cx="9144000" cy="6324600"/>
          </a:xfrm>
        </p:spPr>
        <p:txBody>
          <a:bodyPr>
            <a:normAutofit/>
          </a:bodyPr>
          <a:lstStyle/>
          <a:p>
            <a:r>
              <a:rPr lang="en-US" b="1" dirty="0" smtClean="0">
                <a:latin typeface="Arial" panose="020B0604020202020204" pitchFamily="34" charset="0"/>
                <a:cs typeface="Arial" panose="020B0604020202020204" pitchFamily="34" charset="0"/>
              </a:rPr>
              <a:t/>
            </a:r>
            <a:br>
              <a:rPr lang="en-US" b="1" dirty="0" smtClean="0">
                <a:latin typeface="Arial" panose="020B0604020202020204" pitchFamily="34" charset="0"/>
                <a:cs typeface="Arial" panose="020B0604020202020204" pitchFamily="34" charset="0"/>
              </a:rPr>
            </a:br>
            <a:r>
              <a:rPr lang="en-US" b="1" dirty="0">
                <a:latin typeface="Arial" panose="020B0604020202020204" pitchFamily="34" charset="0"/>
                <a:cs typeface="Arial" panose="020B0604020202020204" pitchFamily="34" charset="0"/>
              </a:rPr>
              <a:t/>
            </a:r>
            <a:br>
              <a:rPr lang="en-US" b="1" dirty="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PUBLIC DOMAIN TREATY COMPLIANCE: VERIFICATION </a:t>
            </a:r>
            <a:br>
              <a:rPr lang="en-US" sz="4000" b="1" dirty="0" smtClean="0">
                <a:latin typeface="Arial" panose="020B0604020202020204" pitchFamily="34" charset="0"/>
                <a:cs typeface="Arial" panose="020B0604020202020204" pitchFamily="34" charset="0"/>
              </a:rPr>
            </a:br>
            <a:r>
              <a:rPr lang="en-US" sz="4000" b="1" dirty="0" smtClean="0">
                <a:latin typeface="Arial" panose="020B0604020202020204" pitchFamily="34" charset="0"/>
                <a:cs typeface="Arial" panose="020B0604020202020204" pitchFamily="34" charset="0"/>
              </a:rPr>
              <a:t>IN THE DIGITAL AGE</a:t>
            </a:r>
            <a:br>
              <a:rPr lang="en-US" sz="4000" b="1" dirty="0" smtClean="0">
                <a:latin typeface="Arial" panose="020B0604020202020204" pitchFamily="34" charset="0"/>
                <a:cs typeface="Arial" panose="020B0604020202020204" pitchFamily="34" charset="0"/>
              </a:rPr>
            </a:br>
            <a:r>
              <a:rPr lang="en-US" sz="3600" b="1" dirty="0">
                <a:latin typeface="Arial" panose="020B0604020202020204" pitchFamily="34" charset="0"/>
                <a:cs typeface="Arial" panose="020B0604020202020204" pitchFamily="34" charset="0"/>
              </a:rPr>
              <a:t/>
            </a:r>
            <a:br>
              <a:rPr lang="en-US" sz="3600" b="1" dirty="0">
                <a:latin typeface="Arial" panose="020B0604020202020204" pitchFamily="34" charset="0"/>
                <a:cs typeface="Arial" panose="020B0604020202020204" pitchFamily="34" charset="0"/>
              </a:rPr>
            </a:br>
            <a:r>
              <a:rPr lang="en-US" sz="3600" b="1" dirty="0" smtClean="0">
                <a:latin typeface="Arial" panose="020B0604020202020204" pitchFamily="34" charset="0"/>
                <a:cs typeface="Arial" panose="020B0604020202020204" pitchFamily="34" charset="0"/>
              </a:rPr>
              <a:t/>
            </a:r>
            <a:br>
              <a:rPr lang="en-US" sz="3600" b="1" dirty="0" smtClean="0">
                <a:latin typeface="Arial" panose="020B0604020202020204" pitchFamily="34" charset="0"/>
                <a:cs typeface="Arial" panose="020B0604020202020204" pitchFamily="34" charset="0"/>
              </a:rPr>
            </a:br>
            <a:r>
              <a:rPr lang="en-US" sz="3600" dirty="0" smtClean="0">
                <a:latin typeface="Arial" panose="020B0604020202020204" pitchFamily="34" charset="0"/>
                <a:cs typeface="Arial" panose="020B0604020202020204" pitchFamily="34" charset="0"/>
              </a:rPr>
              <a:t>Christopher W. Stubbs and Sidney D. Drell</a:t>
            </a:r>
            <a:endParaRPr lang="en-US" sz="36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0" y="152400"/>
            <a:ext cx="9144000" cy="6477000"/>
          </a:xfrm>
        </p:spPr>
        <p:txBody>
          <a:bodyPr/>
          <a:lstStyle/>
          <a:p>
            <a:pPr marL="0" indent="0">
              <a:buNone/>
            </a:pPr>
            <a:endParaRPr lang="en-US" dirty="0" smtClean="0">
              <a:latin typeface="Arial" panose="020B0604020202020204" pitchFamily="34" charset="0"/>
              <a:cs typeface="Arial" panose="020B0604020202020204" pitchFamily="34" charset="0"/>
            </a:endParaRPr>
          </a:p>
          <a:p>
            <a:endParaRPr lang="en-US" dirty="0" smtClean="0"/>
          </a:p>
          <a:p>
            <a:endParaRPr lang="en-US" dirty="0"/>
          </a:p>
          <a:p>
            <a:endParaRPr lang="en-US" dirty="0" smtClean="0"/>
          </a:p>
          <a:p>
            <a:endParaRPr lang="en-US" dirty="0"/>
          </a:p>
          <a:p>
            <a:endParaRPr lang="en-US" dirty="0" smtClean="0"/>
          </a:p>
          <a:p>
            <a:endParaRPr lang="en-US" dirty="0"/>
          </a:p>
          <a:p>
            <a:pPr marL="0" indent="0">
              <a:buNone/>
            </a:pPr>
            <a:endParaRPr lang="en-US" dirty="0" smtClean="0"/>
          </a:p>
          <a:p>
            <a:pPr marL="0" indent="0" algn="r">
              <a:buNone/>
            </a:pPr>
            <a:endParaRPr lang="en-US" dirty="0"/>
          </a:p>
        </p:txBody>
      </p:sp>
    </p:spTree>
    <p:extLst>
      <p:ext uri="{BB962C8B-B14F-4D97-AF65-F5344CB8AC3E}">
        <p14:creationId xmlns:p14="http://schemas.microsoft.com/office/powerpoint/2010/main" val="41916753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0055" y="114529"/>
            <a:ext cx="8977745" cy="7478970"/>
          </a:xfrm>
          <a:prstGeom prst="rect">
            <a:avLst/>
          </a:prstGeom>
        </p:spPr>
        <p:txBody>
          <a:bodyPr wrap="square">
            <a:spAutoFit/>
          </a:bodyPr>
          <a:lstStyle/>
          <a:p>
            <a:pPr lvl="0">
              <a:spcBef>
                <a:spcPct val="20000"/>
              </a:spcBef>
            </a:pPr>
            <a:r>
              <a:rPr lang="en-US" sz="3200" b="1" dirty="0">
                <a:solidFill>
                  <a:prstClr val="black"/>
                </a:solidFill>
                <a:latin typeface="Arial" panose="020B0604020202020204" pitchFamily="34" charset="0"/>
                <a:cs typeface="Arial" panose="020B0604020202020204" pitchFamily="34" charset="0"/>
              </a:rPr>
              <a:t>PTM Concept</a:t>
            </a:r>
          </a:p>
          <a:p>
            <a:pPr lvl="0">
              <a:spcBef>
                <a:spcPct val="20000"/>
              </a:spcBef>
            </a:pPr>
            <a:r>
              <a:rPr lang="en-US" sz="3200" dirty="0" smtClean="0">
                <a:solidFill>
                  <a:prstClr val="black"/>
                </a:solidFill>
                <a:latin typeface="Arial" panose="020B0604020202020204" pitchFamily="34" charset="0"/>
                <a:cs typeface="Arial" panose="020B0604020202020204" pitchFamily="34" charset="0"/>
              </a:rPr>
              <a:t>The </a:t>
            </a:r>
            <a:r>
              <a:rPr lang="en-US" sz="3200" dirty="0">
                <a:solidFill>
                  <a:prstClr val="black"/>
                </a:solidFill>
                <a:latin typeface="Arial" panose="020B0604020202020204" pitchFamily="34" charset="0"/>
                <a:cs typeface="Arial" panose="020B0604020202020204" pitchFamily="34" charset="0"/>
              </a:rPr>
              <a:t>distinguishing feature of Public Technical Means is the generation and analysis of open-access data, by the public, for treaty verification</a:t>
            </a:r>
            <a:r>
              <a:rPr lang="en-US" sz="3200" dirty="0" smtClean="0">
                <a:solidFill>
                  <a:prstClr val="black"/>
                </a:solidFill>
                <a:latin typeface="Arial" panose="020B0604020202020204" pitchFamily="34" charset="0"/>
                <a:cs typeface="Arial" panose="020B0604020202020204" pitchFamily="34" charset="0"/>
              </a:rPr>
              <a:t>.</a:t>
            </a:r>
          </a:p>
          <a:p>
            <a:pPr lvl="0">
              <a:spcBef>
                <a:spcPct val="20000"/>
              </a:spcBef>
            </a:pPr>
            <a:endParaRPr lang="en-US" sz="3200" dirty="0">
              <a:solidFill>
                <a:prstClr val="black"/>
              </a:solidFill>
              <a:latin typeface="Arial" panose="020B0604020202020204" pitchFamily="34" charset="0"/>
              <a:cs typeface="Arial" panose="020B0604020202020204" pitchFamily="34" charset="0"/>
            </a:endParaRPr>
          </a:p>
          <a:p>
            <a:pPr lvl="0">
              <a:spcBef>
                <a:spcPct val="20000"/>
              </a:spcBef>
            </a:pPr>
            <a:r>
              <a:rPr lang="en-US" sz="3200" b="1" dirty="0" smtClean="0">
                <a:solidFill>
                  <a:prstClr val="black"/>
                </a:solidFill>
                <a:latin typeface="Arial" panose="020B0604020202020204" pitchFamily="34" charset="0"/>
                <a:cs typeface="Arial" panose="020B0604020202020204" pitchFamily="34" charset="0"/>
              </a:rPr>
              <a:t>PTM in the Future:  Sensors Everywhere, and an Interconnected World</a:t>
            </a:r>
          </a:p>
          <a:p>
            <a:pPr lvl="0">
              <a:spcBef>
                <a:spcPct val="20000"/>
              </a:spcBef>
            </a:pPr>
            <a:r>
              <a:rPr lang="en-US" sz="3200" dirty="0">
                <a:solidFill>
                  <a:prstClr val="black"/>
                </a:solidFill>
                <a:latin typeface="Arial" panose="020B0604020202020204" pitchFamily="34" charset="0"/>
                <a:cs typeface="Arial" panose="020B0604020202020204" pitchFamily="34" charset="0"/>
              </a:rPr>
              <a:t>PTM exists in numerous academic and national seismic research institutions that supplement the IMS for detecting and locating low-yield underground nuclear tests that violate the Comprehensive Test Ban Treaty.</a:t>
            </a:r>
            <a:br>
              <a:rPr lang="en-US" sz="3200" dirty="0">
                <a:solidFill>
                  <a:prstClr val="black"/>
                </a:solidFill>
                <a:latin typeface="Arial" panose="020B0604020202020204" pitchFamily="34" charset="0"/>
                <a:cs typeface="Arial" panose="020B0604020202020204" pitchFamily="34" charset="0"/>
              </a:rPr>
            </a:br>
            <a:endParaRPr lang="en-US" sz="3200" b="1" dirty="0">
              <a:solidFill>
                <a:prstClr val="black"/>
              </a:solidFill>
              <a:latin typeface="Arial" panose="020B0604020202020204" pitchFamily="34" charset="0"/>
              <a:cs typeface="Arial" panose="020B0604020202020204" pitchFamily="34" charset="0"/>
            </a:endParaRPr>
          </a:p>
          <a:p>
            <a:pPr lvl="0">
              <a:spcBef>
                <a:spcPct val="20000"/>
              </a:spcBef>
            </a:pPr>
            <a:endParaRPr lang="en-US" sz="3200" dirty="0">
              <a:solidFill>
                <a:prstClr val="black"/>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5313605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3854"/>
            <a:ext cx="9144000" cy="6615545"/>
          </a:xfrm>
        </p:spPr>
        <p:txBody>
          <a:bodyPr>
            <a:normAutofit/>
          </a:bodyPr>
          <a:lstStyle/>
          <a:p>
            <a:pPr algn="l"/>
            <a:r>
              <a:rPr lang="en-US" sz="3000" dirty="0">
                <a:solidFill>
                  <a:prstClr val="black"/>
                </a:solidFill>
                <a:latin typeface="Arial" panose="020B0604020202020204" pitchFamily="34" charset="0"/>
                <a:cs typeface="Arial" panose="020B0604020202020204" pitchFamily="34" charset="0"/>
              </a:rPr>
              <a:t/>
            </a:r>
            <a:br>
              <a:rPr lang="en-US" sz="3000" dirty="0">
                <a:solidFill>
                  <a:prstClr val="black"/>
                </a:solidFill>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dirty="0" smtClean="0">
                <a:latin typeface="Arial" panose="020B0604020202020204" pitchFamily="34" charset="0"/>
                <a:cs typeface="Arial" panose="020B0604020202020204" pitchFamily="34" charset="0"/>
              </a:rPr>
              <a:t/>
            </a:r>
            <a:br>
              <a:rPr lang="en-US" dirty="0" smtClean="0">
                <a:latin typeface="Arial" panose="020B0604020202020204" pitchFamily="34" charset="0"/>
                <a:cs typeface="Arial" panose="020B0604020202020204" pitchFamily="34" charset="0"/>
              </a:rPr>
            </a:br>
            <a:r>
              <a:rPr lang="en-US" sz="4000" b="1" dirty="0" smtClean="0">
                <a:solidFill>
                  <a:prstClr val="black"/>
                </a:solidFill>
                <a:latin typeface="Arial" panose="020B0604020202020204" pitchFamily="34" charset="0"/>
                <a:cs typeface="Arial" panose="020B0604020202020204" pitchFamily="34" charset="0"/>
              </a:rPr>
              <a:t/>
            </a:r>
            <a:br>
              <a:rPr lang="en-US" sz="4000" b="1" dirty="0" smtClean="0">
                <a:solidFill>
                  <a:prstClr val="black"/>
                </a:solidFill>
                <a:latin typeface="Arial" panose="020B0604020202020204" pitchFamily="34" charset="0"/>
                <a:cs typeface="Arial" panose="020B0604020202020204" pitchFamily="34" charset="0"/>
              </a:rPr>
            </a:br>
            <a:r>
              <a:rPr lang="en-US" sz="3000" b="1" dirty="0" smtClean="0">
                <a:solidFill>
                  <a:prstClr val="black"/>
                </a:solidFill>
                <a:latin typeface="Arial" panose="020B0604020202020204" pitchFamily="34" charset="0"/>
                <a:cs typeface="Arial" panose="020B0604020202020204" pitchFamily="34" charset="0"/>
              </a:rPr>
              <a:t/>
            </a:r>
            <a:br>
              <a:rPr lang="en-US" sz="3000" b="1" dirty="0" smtClean="0">
                <a:solidFill>
                  <a:prstClr val="black"/>
                </a:solidFill>
                <a:latin typeface="Arial" panose="020B0604020202020204" pitchFamily="34" charset="0"/>
                <a:cs typeface="Arial" panose="020B0604020202020204" pitchFamily="34" charset="0"/>
              </a:rPr>
            </a:br>
            <a:r>
              <a:rPr lang="fr-FR" dirty="0" smtClean="0">
                <a:latin typeface="Arial" panose="020B0604020202020204" pitchFamily="34" charset="0"/>
                <a:cs typeface="Arial" panose="020B0604020202020204" pitchFamily="34" charset="0"/>
              </a:rPr>
              <a:t/>
            </a:r>
            <a:br>
              <a:rPr lang="fr-FR" dirty="0" smtClean="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200" y="76200"/>
            <a:ext cx="8991600" cy="5791200"/>
          </a:xfrm>
        </p:spPr>
        <p:txBody>
          <a:bodyPr>
            <a:normAutofit fontScale="92500" lnSpcReduction="20000"/>
          </a:bodyPr>
          <a:lstStyle/>
          <a:p>
            <a:pPr marL="514350" indent="-514350">
              <a:buAutoNum type="arabicPeriod" startAt="2"/>
            </a:pPr>
            <a:r>
              <a:rPr lang="en-US" b="1" dirty="0" smtClean="0">
                <a:latin typeface="Arial" panose="020B0604020202020204" pitchFamily="34" charset="0"/>
                <a:cs typeface="Arial" panose="020B0604020202020204" pitchFamily="34" charset="0"/>
              </a:rPr>
              <a:t>PTM in the Future: (continued)</a:t>
            </a:r>
          </a:p>
          <a:p>
            <a:pPr marL="0" indent="0">
              <a:buNone/>
            </a:pPr>
            <a:r>
              <a:rPr lang="en-US" sz="3500" dirty="0" smtClean="0">
                <a:latin typeface="Arial" panose="020B0604020202020204" pitchFamily="34" charset="0"/>
                <a:cs typeface="Arial" panose="020B0604020202020204" pitchFamily="34" charset="0"/>
              </a:rPr>
              <a:t>In the rapid advances in information technology that can be, and are being, introduced into ubiquitous mobile sensors, many more pathways for data are rapidly opening up for a less structured form of PTM – i.e. societal monitoring.</a:t>
            </a:r>
            <a:endParaRPr lang="en-US" sz="3500" dirty="0">
              <a:latin typeface="Arial" panose="020B0604020202020204" pitchFamily="34" charset="0"/>
              <a:cs typeface="Arial" panose="020B0604020202020204" pitchFamily="34" charset="0"/>
            </a:endParaRPr>
          </a:p>
          <a:p>
            <a:pPr marL="0" indent="0">
              <a:buNone/>
            </a:pPr>
            <a:endParaRPr lang="en-US" sz="3500" b="1" dirty="0" smtClean="0">
              <a:latin typeface="Arial" panose="020B0604020202020204" pitchFamily="34" charset="0"/>
              <a:cs typeface="Arial" panose="020B0604020202020204" pitchFamily="34" charset="0"/>
            </a:endParaRPr>
          </a:p>
          <a:p>
            <a:pPr marL="0" indent="0">
              <a:buNone/>
            </a:pPr>
            <a:r>
              <a:rPr lang="en-US" sz="3500" dirty="0" smtClean="0">
                <a:latin typeface="Arial" panose="020B0604020202020204" pitchFamily="34" charset="0"/>
                <a:cs typeface="Arial" panose="020B0604020202020204" pitchFamily="34" charset="0"/>
              </a:rPr>
              <a:t>The overall net effect of the rapidly evolving potential of public and societal monitoring is to make it much more difficult for governments to implement policies that violate established agreements and get away with such deception for very long.</a:t>
            </a:r>
          </a:p>
          <a:p>
            <a:pPr marL="0" indent="0">
              <a:buNone/>
            </a:pPr>
            <a:endParaRPr lang="en-US" sz="3500" dirty="0" smtClean="0">
              <a:latin typeface="Arial" panose="020B0604020202020204" pitchFamily="34" charset="0"/>
              <a:cs typeface="Arial" panose="020B0604020202020204" pitchFamily="34" charset="0"/>
            </a:endParaRPr>
          </a:p>
          <a:p>
            <a:pPr marL="0" indent="0">
              <a:buNone/>
            </a:pPr>
            <a:endParaRPr lang="en-US" sz="3500" dirty="0">
              <a:latin typeface="Arial" panose="020B0604020202020204" pitchFamily="34" charset="0"/>
              <a:cs typeface="Arial" panose="020B0604020202020204" pitchFamily="34" charset="0"/>
            </a:endParaRPr>
          </a:p>
          <a:p>
            <a:pPr marL="0" indent="0">
              <a:buNone/>
            </a:pPr>
            <a:endParaRPr lang="en-US" sz="3500" dirty="0" smtClean="0">
              <a:latin typeface="Arial" panose="020B0604020202020204" pitchFamily="34" charset="0"/>
              <a:cs typeface="Arial" panose="020B0604020202020204" pitchFamily="34" charset="0"/>
            </a:endParaRPr>
          </a:p>
          <a:p>
            <a:pPr marL="0" indent="0">
              <a:buNone/>
            </a:pPr>
            <a:endParaRPr lang="en-US" sz="3500" dirty="0">
              <a:latin typeface="Arial" panose="020B0604020202020204" pitchFamily="34" charset="0"/>
              <a:cs typeface="Arial" panose="020B0604020202020204" pitchFamily="34" charset="0"/>
            </a:endParaRPr>
          </a:p>
          <a:p>
            <a:pPr marL="0" indent="0">
              <a:buNone/>
            </a:pPr>
            <a:endParaRPr lang="en-US" sz="3500"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888038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200"/>
            <a:ext cx="8991600" cy="1341438"/>
          </a:xfrm>
        </p:spPr>
        <p:txBody>
          <a:bodyPr>
            <a:normAutofit/>
          </a:bodyPr>
          <a:lstStyle/>
          <a:p>
            <a:pPr algn="l"/>
            <a:r>
              <a:rPr lang="en-US" sz="3200" b="1" dirty="0" smtClean="0">
                <a:latin typeface="Arial" panose="020B0604020202020204" pitchFamily="34" charset="0"/>
                <a:cs typeface="Arial" panose="020B0604020202020204" pitchFamily="34" charset="0"/>
              </a:rPr>
              <a:t>Some Challenges Implementing PTM Treaty Verification</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200" y="1600200"/>
            <a:ext cx="8915400" cy="5257800"/>
          </a:xfrm>
        </p:spPr>
        <p:txBody>
          <a:bodyPr>
            <a:normAutofit fontScale="92500"/>
          </a:bodyPr>
          <a:lstStyle/>
          <a:p>
            <a:pPr>
              <a:lnSpc>
                <a:spcPct val="150000"/>
              </a:lnSpc>
            </a:pPr>
            <a:r>
              <a:rPr lang="en-US" b="1" dirty="0" smtClean="0">
                <a:latin typeface="Arial" panose="020B0604020202020204" pitchFamily="34" charset="0"/>
                <a:cs typeface="Arial" panose="020B0604020202020204" pitchFamily="34" charset="0"/>
              </a:rPr>
              <a:t>The Data Integrity Problem:  Detecting Spoofing and Deception</a:t>
            </a:r>
          </a:p>
          <a:p>
            <a:pPr>
              <a:lnSpc>
                <a:spcPct val="150000"/>
              </a:lnSpc>
            </a:pPr>
            <a:r>
              <a:rPr lang="en-US" b="1" dirty="0" smtClean="0">
                <a:latin typeface="Arial" panose="020B0604020202020204" pitchFamily="34" charset="0"/>
                <a:cs typeface="Arial" panose="020B0604020202020204" pitchFamily="34" charset="0"/>
              </a:rPr>
              <a:t>Signal Discrimination Problem</a:t>
            </a:r>
          </a:p>
          <a:p>
            <a:pPr>
              <a:lnSpc>
                <a:spcPct val="150000"/>
              </a:lnSpc>
            </a:pPr>
            <a:r>
              <a:rPr lang="en-US" b="1" dirty="0" smtClean="0">
                <a:latin typeface="Arial" panose="020B0604020202020204" pitchFamily="34" charset="0"/>
                <a:cs typeface="Arial" panose="020B0604020202020204" pitchFamily="34" charset="0"/>
              </a:rPr>
              <a:t>Standards Problem</a:t>
            </a:r>
          </a:p>
          <a:p>
            <a:pPr>
              <a:lnSpc>
                <a:spcPct val="150000"/>
              </a:lnSpc>
            </a:pPr>
            <a:r>
              <a:rPr lang="en-US" b="1" dirty="0" smtClean="0">
                <a:latin typeface="Arial" panose="020B0604020202020204" pitchFamily="34" charset="0"/>
                <a:cs typeface="Arial" panose="020B0604020202020204" pitchFamily="34" charset="0"/>
              </a:rPr>
              <a:t>Privacy Issues:  Anonymity and Retribution</a:t>
            </a:r>
          </a:p>
          <a:p>
            <a:pPr>
              <a:lnSpc>
                <a:spcPct val="150000"/>
              </a:lnSpc>
            </a:pPr>
            <a:r>
              <a:rPr lang="en-US" b="1" dirty="0" smtClean="0">
                <a:latin typeface="Arial" panose="020B0604020202020204" pitchFamily="34" charset="0"/>
                <a:cs typeface="Arial" panose="020B0604020202020204" pitchFamily="34" charset="0"/>
              </a:rPr>
              <a:t>Incentivizing Enduring Public Engagement in </a:t>
            </a:r>
            <a:r>
              <a:rPr lang="en-US" b="1" dirty="0" smtClean="0">
                <a:latin typeface="Arial" panose="020B0604020202020204" pitchFamily="34" charset="0"/>
                <a:cs typeface="Arial" panose="020B0604020202020204" pitchFamily="34" charset="0"/>
              </a:rPr>
              <a:t>PTM</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17110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709" y="152400"/>
            <a:ext cx="8991600" cy="1143000"/>
          </a:xfrm>
        </p:spPr>
        <p:txBody>
          <a:bodyPr>
            <a:normAutofit/>
          </a:bodyPr>
          <a:lstStyle/>
          <a:p>
            <a:pPr algn="l"/>
            <a:r>
              <a:rPr lang="en-US" sz="3200" b="1" dirty="0" smtClean="0">
                <a:latin typeface="Arial" panose="020B0604020202020204" pitchFamily="34" charset="0"/>
                <a:cs typeface="Arial" panose="020B0604020202020204" pitchFamily="34" charset="0"/>
              </a:rPr>
              <a:t>Some Relevant Examples and Models for PTM</a:t>
            </a: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200" y="1600200"/>
            <a:ext cx="8991600" cy="4876800"/>
          </a:xfrm>
        </p:spPr>
        <p:txBody>
          <a:bodyPr>
            <a:normAutofit/>
          </a:bodyPr>
          <a:lstStyle/>
          <a:p>
            <a:pPr marL="0" indent="0">
              <a:buNone/>
            </a:pPr>
            <a:r>
              <a:rPr lang="en-US" dirty="0" smtClean="0">
                <a:latin typeface="Arial" panose="020B0604020202020204" pitchFamily="34" charset="0"/>
                <a:cs typeface="Arial" panose="020B0604020202020204" pitchFamily="34" charset="0"/>
              </a:rPr>
              <a:t>A number of existing systems provide relevant examples and lessons for PTM.  These include:</a:t>
            </a:r>
          </a:p>
          <a:p>
            <a:pPr marL="0" indent="0">
              <a:buNone/>
            </a:pPr>
            <a:endParaRPr lang="en-US" dirty="0">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The quake-catcher network, which exploits accelerometer data from laptops and mobile devices.  </a:t>
            </a:r>
          </a:p>
          <a:p>
            <a:r>
              <a:rPr lang="en-US" dirty="0" smtClean="0">
                <a:latin typeface="Arial" panose="020B0604020202020204" pitchFamily="34" charset="0"/>
                <a:cs typeface="Arial" panose="020B0604020202020204" pitchFamily="34" charset="0"/>
              </a:rPr>
              <a:t>Public analysis and inspection of satellite images, obtained from both Earth-observing and astronomical imaging systems.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084896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 y="0"/>
            <a:ext cx="8991600" cy="6781800"/>
          </a:xfrm>
        </p:spPr>
        <p:txBody>
          <a:bodyPr>
            <a:normAutofit/>
          </a:bodyPr>
          <a:lstStyle/>
          <a:p>
            <a:pPr marL="0" indent="0">
              <a:buNone/>
            </a:pPr>
            <a:r>
              <a:rPr lang="en-US" dirty="0" smtClean="0">
                <a:latin typeface="Arial" panose="020B0604020202020204" pitchFamily="34" charset="0"/>
                <a:cs typeface="Arial" panose="020B0604020202020204" pitchFamily="34" charset="0"/>
              </a:rPr>
              <a:t>The Galaxy Zoo project (see </a:t>
            </a:r>
            <a:r>
              <a:rPr lang="en-US" dirty="0" smtClean="0">
                <a:latin typeface="Arial" panose="020B0604020202020204" pitchFamily="34" charset="0"/>
                <a:cs typeface="Arial" panose="020B0604020202020204" pitchFamily="34" charset="0"/>
                <a:hlinkClick r:id="rId2"/>
              </a:rPr>
              <a:t>http://www.galaxyzoo.org</a:t>
            </a:r>
            <a:r>
              <a:rPr lang="en-US" dirty="0" smtClean="0">
                <a:latin typeface="Arial" panose="020B0604020202020204" pitchFamily="34" charset="0"/>
                <a:cs typeface="Arial" panose="020B0604020202020204" pitchFamily="34" charset="0"/>
              </a:rPr>
              <a:t>) is a very promising example of public participation in image analysis, with clear applicability to the verification challenges of the decades ahead.  The Galaxy Zoo project had the goal of using minimally trained citizen scientists to classify (with visual inspection) the characteristics of galaxies using digital astronomical images obtained with the Sloan Digital Sky Survey.  The Survey obtained exquisite-resolution images of the entire Northern sky, and amassed a total of over 27 </a:t>
            </a:r>
            <a:r>
              <a:rPr lang="en-US" dirty="0" err="1" smtClean="0">
                <a:latin typeface="Arial" panose="020B0604020202020204" pitchFamily="34" charset="0"/>
                <a:cs typeface="Arial" panose="020B0604020202020204" pitchFamily="34" charset="0"/>
              </a:rPr>
              <a:t>TeraBytes</a:t>
            </a:r>
            <a:r>
              <a:rPr lang="en-US" dirty="0" smtClean="0">
                <a:latin typeface="Arial" panose="020B0604020202020204" pitchFamily="34" charset="0"/>
                <a:cs typeface="Arial" panose="020B0604020202020204" pitchFamily="34" charset="0"/>
              </a:rPr>
              <a:t> of imaging data and object catalogs. </a:t>
            </a:r>
          </a:p>
          <a:p>
            <a:pPr marL="0" indent="0">
              <a:buNone/>
            </a:pPr>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681356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400800"/>
          </a:xfrm>
        </p:spPr>
        <p:txBody>
          <a:bodyPr/>
          <a:lstStyle/>
          <a:p>
            <a:pPr marL="0" indent="0">
              <a:buNone/>
            </a:pPr>
            <a:r>
              <a:rPr lang="en-US" dirty="0" smtClean="0">
                <a:latin typeface="Arial" panose="020B0604020202020204" pitchFamily="34" charset="0"/>
                <a:cs typeface="Arial" panose="020B0604020202020204" pitchFamily="34" charset="0"/>
              </a:rPr>
              <a:t>The response was enormous.  The Galaxy Zoo project attracted 250,000 online participants, from 170 countries.  This public wave of amateur astronomers succeeded in classifying over 100 million galaxies, by visual inspection of every single image.  The public participation in this project is comparable to the 300,000 individuals who have helped construct Wikipedia.</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950542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0"/>
            <a:ext cx="8610600" cy="1066800"/>
          </a:xfrm>
        </p:spPr>
        <p:txBody>
          <a:bodyPr>
            <a:normAutofit/>
          </a:bodyPr>
          <a:lstStyle/>
          <a:p>
            <a:pPr algn="l"/>
            <a:r>
              <a:rPr lang="en-US" sz="3200" b="1" dirty="0" smtClean="0">
                <a:latin typeface="Arial" panose="020B0604020202020204" pitchFamily="34" charset="0"/>
                <a:cs typeface="Arial" panose="020B0604020202020204" pitchFamily="34" charset="0"/>
              </a:rPr>
              <a:t>NEXT STEPS</a:t>
            </a:r>
            <a:br>
              <a:rPr lang="en-US" sz="3200" b="1" dirty="0" smtClean="0">
                <a:latin typeface="Arial" panose="020B0604020202020204" pitchFamily="34" charset="0"/>
                <a:cs typeface="Arial" panose="020B0604020202020204" pitchFamily="34" charset="0"/>
              </a:rPr>
            </a:br>
            <a:endParaRPr lang="en-US" sz="3200" b="1"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76200" y="914400"/>
            <a:ext cx="8915400" cy="5211763"/>
          </a:xfrm>
        </p:spPr>
        <p:txBody>
          <a:bodyPr>
            <a:noAutofit/>
          </a:bodyPr>
          <a:lstStyle/>
          <a:p>
            <a:pPr>
              <a:lnSpc>
                <a:spcPct val="150000"/>
              </a:lnSpc>
            </a:pPr>
            <a:r>
              <a:rPr lang="en-US" b="1" dirty="0" smtClean="0">
                <a:latin typeface="Arial" panose="020B0604020202020204" pitchFamily="34" charset="0"/>
                <a:cs typeface="Arial" panose="020B0604020202020204" pitchFamily="34" charset="0"/>
              </a:rPr>
              <a:t>PTM Software</a:t>
            </a:r>
          </a:p>
          <a:p>
            <a:pPr>
              <a:lnSpc>
                <a:spcPct val="150000"/>
              </a:lnSpc>
            </a:pPr>
            <a:r>
              <a:rPr lang="en-US" b="1" dirty="0" smtClean="0">
                <a:latin typeface="Arial" panose="020B0604020202020204" pitchFamily="34" charset="0"/>
                <a:cs typeface="Arial" panose="020B0604020202020204" pitchFamily="34" charset="0"/>
              </a:rPr>
              <a:t>PTM Sensor Layer</a:t>
            </a:r>
          </a:p>
          <a:p>
            <a:pPr>
              <a:lnSpc>
                <a:spcPct val="150000"/>
              </a:lnSpc>
            </a:pPr>
            <a:r>
              <a:rPr lang="en-US" b="1" dirty="0" smtClean="0">
                <a:latin typeface="Arial" panose="020B0604020202020204" pitchFamily="34" charset="0"/>
                <a:cs typeface="Arial" panose="020B0604020202020204" pitchFamily="34" charset="0"/>
              </a:rPr>
              <a:t>PTM Communications Layer</a:t>
            </a:r>
          </a:p>
          <a:p>
            <a:pPr>
              <a:lnSpc>
                <a:spcPct val="150000"/>
              </a:lnSpc>
            </a:pPr>
            <a:r>
              <a:rPr lang="en-US" b="1" dirty="0" smtClean="0">
                <a:latin typeface="Arial" panose="020B0604020202020204" pitchFamily="34" charset="0"/>
                <a:cs typeface="Arial" panose="020B0604020202020204" pitchFamily="34" charset="0"/>
              </a:rPr>
              <a:t>PTM Data Distribution Layer</a:t>
            </a:r>
          </a:p>
          <a:p>
            <a:pPr>
              <a:lnSpc>
                <a:spcPct val="150000"/>
              </a:lnSpc>
            </a:pPr>
            <a:r>
              <a:rPr lang="en-US" b="1" dirty="0" smtClean="0">
                <a:latin typeface="Arial" panose="020B0604020202020204" pitchFamily="34" charset="0"/>
                <a:cs typeface="Arial" panose="020B0604020202020204" pitchFamily="34" charset="0"/>
              </a:rPr>
              <a:t>PTM Analysis and Data Fusion Layer</a:t>
            </a:r>
          </a:p>
          <a:p>
            <a:pPr>
              <a:lnSpc>
                <a:spcPct val="150000"/>
              </a:lnSpc>
            </a:pPr>
            <a:r>
              <a:rPr lang="en-US" b="1" dirty="0" smtClean="0">
                <a:latin typeface="Arial" panose="020B0604020202020204" pitchFamily="34" charset="0"/>
                <a:cs typeface="Arial" panose="020B0604020202020204" pitchFamily="34" charset="0"/>
              </a:rPr>
              <a:t>People, Policy, and Governments:  The Outermost PTM Interface Layer</a:t>
            </a:r>
            <a:endParaRPr lang="en-US"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56437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213</TotalTime>
  <Words>449</Words>
  <Application>Microsoft Office PowerPoint</Application>
  <PresentationFormat>On-screen Show (4:3)</PresentationFormat>
  <Paragraphs>51</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Major Points for PMT</vt:lpstr>
      <vt:lpstr>  PUBLIC DOMAIN TREATY COMPLIANCE: VERIFICATION  IN THE DIGITAL AGE   Christopher W. Stubbs and Sidney D. Drell</vt:lpstr>
      <vt:lpstr>PowerPoint Presentation</vt:lpstr>
      <vt:lpstr>      </vt:lpstr>
      <vt:lpstr>Some Challenges Implementing PTM Treaty Verification</vt:lpstr>
      <vt:lpstr>Some Relevant Examples and Models for PTM</vt:lpstr>
      <vt:lpstr>PowerPoint Presentation</vt:lpstr>
      <vt:lpstr>PowerPoint Presentation</vt:lpstr>
      <vt:lpstr>NEXT STEPS </vt:lpstr>
    </vt:vector>
  </TitlesOfParts>
  <Company>SLAC National Accelerator Laboratory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DOMAIN TREATY COMPLIANCE VERIFICATION  IN THE DIGITAL AGE   Christopher W. Stubbs and Sidney D. Drell</dc:title>
  <dc:creator>Rose, Bonnie</dc:creator>
  <cp:lastModifiedBy>Rose, Bonnie</cp:lastModifiedBy>
  <cp:revision>81</cp:revision>
  <cp:lastPrinted>2014-04-30T15:56:28Z</cp:lastPrinted>
  <dcterms:created xsi:type="dcterms:W3CDTF">2014-04-29T17:53:42Z</dcterms:created>
  <dcterms:modified xsi:type="dcterms:W3CDTF">2014-04-30T17:42:01Z</dcterms:modified>
</cp:coreProperties>
</file>